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dia/image1.svg" ContentType="image/svg+xml"/>
  <Override PartName="/ppt/media/image10.svg" ContentType="image/svg+xml"/>
  <Override PartName="/ppt/media/image12.svg" ContentType="image/svg+xml"/>
  <Override PartName="/ppt/media/image14.svg" ContentType="image/svg+xml"/>
  <Override PartName="/ppt/media/image2.svg" ContentType="image/svg+xml"/>
  <Override PartName="/ppt/media/image21.svg" ContentType="image/svg+xml"/>
  <Override PartName="/ppt/media/image3.svg" ContentType="image/svg+xml"/>
  <Override PartName="/ppt/media/image6.svg" ContentType="image/svg+xml"/>
  <Override PartName="/ppt/media/image7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0" r:id="rId6"/>
    <p:sldId id="261" r:id="rId7"/>
    <p:sldId id="263" r:id="rId10"/>
    <p:sldId id="264" r:id="rId11"/>
    <p:sldId id="265" r:id="rId14"/>
  </p:sldIdLst>
  <p:sldSz cx="18288000" cy="10287000"/>
  <p:notesSz cx="7010400" cy="9296400"/>
  <p:embeddedFontLst>
    <p:embeddedFont>
      <p:font typeface="Bernoru" panose="020B0604020202020204" charset="0"/>
      <p:regular r:id="rId16"/>
    </p:embeddedFont>
    <p:embeddedFont>
      <p:font typeface="DengXian" panose="02010600030101010101" pitchFamily="2" charset="-122"/>
      <p:regular r:id="rId17"/>
      <p:bold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3" d="100"/>
          <a:sy n="63" d="100"/>
        </p:scale>
        <p:origin x="336" y="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font" Target="fonts/font1.fntdata"/><Relationship Id="rId17" Type="http://schemas.openxmlformats.org/officeDocument/2006/relationships/font" Target="fonts/font2.fntdata"/><Relationship Id="rId18" Type="http://schemas.openxmlformats.org/officeDocument/2006/relationships/font" Target="fonts/font3.fntdata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4" tIns="46586" rIns="93174" bIns="4658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4" tIns="46586" rIns="93174" bIns="46586" rtlCol="0"/>
          <a:lstStyle>
            <a:lvl1pPr algn="r">
              <a:defRPr sz="1200"/>
            </a:lvl1pPr>
          </a:lstStyle>
          <a:p>
            <a:fld id="{172BF6B8-2EED-4C33-AD06-8338F4946FEE}" type="datetimeFigureOut">
              <a:rPr lang="en-US" smtClean="0"/>
              <a:t>4/11/2026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4" tIns="46586" rIns="93174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660457"/>
          </a:xfrm>
          <a:prstGeom prst="rect">
            <a:avLst/>
          </a:prstGeom>
        </p:spPr>
        <p:txBody>
          <a:bodyPr vert="horz" lIns="93174" tIns="46586" rIns="93174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4" tIns="46586" rIns="93174" bIns="4658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4" tIns="46586" rIns="93174" bIns="46586" rtlCol="0" anchor="b"/>
          <a:lstStyle>
            <a:lvl1pPr algn="r">
              <a:defRPr sz="1200"/>
            </a:lvl1pPr>
          </a:lstStyle>
          <a:p>
            <a:fld id="{43A6F614-C521-4316-9EAF-EBD645A64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51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A6F614-C521-4316-9EAF-EBD645A643C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35970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svg"/><Relationship Id="rId3" Type="http://schemas.openxmlformats.org/officeDocument/2006/relationships/image" Target="../media/image2.svg"/><Relationship Id="rId4" Type="http://schemas.openxmlformats.org/officeDocument/2006/relationships/image" Target="../media/image3.svg"/><Relationship Id="rId5" Type="http://schemas.openxmlformats.org/officeDocument/2006/relationships/image" Target="../media/image4.jpg"/><Relationship Id="rId6" Type="http://schemas.openxmlformats.org/officeDocument/2006/relationships/image" Target="../media/image5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svg"/><Relationship Id="rId3" Type="http://schemas.openxmlformats.org/officeDocument/2006/relationships/image" Target="../media/image21.svg"/><Relationship Id="rId4" Type="http://schemas.openxmlformats.org/officeDocument/2006/relationships/image" Target="../media/image7.svg"/><Relationship Id="rId5" Type="http://schemas.openxmlformats.org/officeDocument/2006/relationships/image" Target="../media/image24.png"/><Relationship Id="rId6" Type="http://schemas.openxmlformats.org/officeDocument/2006/relationships/image" Target="../media/image25.jpe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svg"/><Relationship Id="rId4" Type="http://schemas.openxmlformats.org/officeDocument/2006/relationships/image" Target="../media/image2.svg"/><Relationship Id="rId5" Type="http://schemas.openxmlformats.org/officeDocument/2006/relationships/image" Target="../media/image3.svg"/><Relationship Id="rId6" Type="http://schemas.openxmlformats.org/officeDocument/2006/relationships/image" Target="../media/image21.svg"/><Relationship Id="rId7" Type="http://schemas.openxmlformats.org/officeDocument/2006/relationships/image" Target="../media/image7.svg"/><Relationship Id="rId8" Type="http://schemas.openxmlformats.org/officeDocument/2006/relationships/image" Target="../media/image30.png"/><Relationship Id="rId9" Type="http://schemas.openxmlformats.org/officeDocument/2006/relationships/hyperlink" Target="mailto:info@burtonsoftware.ai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svg"/><Relationship Id="rId3" Type="http://schemas.openxmlformats.org/officeDocument/2006/relationships/image" Target="../media/image7.svg"/><Relationship Id="rId4" Type="http://schemas.openxmlformats.org/officeDocument/2006/relationships/image" Target="../media/image3.svg"/><Relationship Id="rId5" Type="http://schemas.openxmlformats.org/officeDocument/2006/relationships/image" Target="../media/image8.svg"/><Relationship Id="rId6" Type="http://schemas.openxmlformats.org/officeDocument/2006/relationships/image" Target="../media/image9.png"/><Relationship Id="rId7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svg"/><Relationship Id="rId3" Type="http://schemas.openxmlformats.org/officeDocument/2006/relationships/image" Target="../media/image12.svg"/><Relationship Id="rId4" Type="http://schemas.openxmlformats.org/officeDocument/2006/relationships/image" Target="../media/image8.svg"/><Relationship Id="rId5" Type="http://schemas.openxmlformats.org/officeDocument/2006/relationships/image" Target="../media/image1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svg"/><Relationship Id="rId3" Type="http://schemas.openxmlformats.org/officeDocument/2006/relationships/image" Target="../media/image7.svg"/><Relationship Id="rId4" Type="http://schemas.openxmlformats.org/officeDocument/2006/relationships/image" Target="../media/image8.svg"/><Relationship Id="rId5" Type="http://schemas.openxmlformats.org/officeDocument/2006/relationships/image" Target="../media/image16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svg"/><Relationship Id="rId3" Type="http://schemas.openxmlformats.org/officeDocument/2006/relationships/image" Target="../media/image21.svg"/><Relationship Id="rId4" Type="http://schemas.openxmlformats.org/officeDocument/2006/relationships/image" Target="../media/image22.png"/><Relationship Id="rId5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C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005295" y="8572500"/>
            <a:ext cx="8282705" cy="1699647"/>
          </a:xfrm>
          <a:custGeom>
            <a:avLst/>
            <a:gdLst/>
            <a:ahLst/>
            <a:cxnLst/>
            <a:rect l="l" t="t" r="r" b="b"/>
            <a:pathLst>
              <a:path w="8282705" h="2218897">
                <a:moveTo>
                  <a:pt x="0" y="0"/>
                </a:moveTo>
                <a:lnTo>
                  <a:pt x="8282705" y="0"/>
                </a:lnTo>
                <a:lnTo>
                  <a:pt x="8282705" y="2218897"/>
                </a:lnTo>
                <a:lnTo>
                  <a:pt x="0" y="22188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flipV="1">
            <a:off x="0" y="8877299"/>
            <a:ext cx="14601562" cy="1386839"/>
          </a:xfrm>
          <a:custGeom>
            <a:avLst/>
            <a:gdLst/>
            <a:ahLst/>
            <a:cxnLst/>
            <a:rect l="l" t="t" r="r" b="b"/>
            <a:pathLst>
              <a:path w="14601562" h="2701289">
                <a:moveTo>
                  <a:pt x="0" y="2701289"/>
                </a:moveTo>
                <a:lnTo>
                  <a:pt x="14601562" y="2701289"/>
                </a:lnTo>
                <a:lnTo>
                  <a:pt x="14601562" y="0"/>
                </a:lnTo>
                <a:lnTo>
                  <a:pt x="0" y="0"/>
                </a:lnTo>
                <a:lnTo>
                  <a:pt x="0" y="270128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69" b="-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 flipV="1">
            <a:off x="13686367" y="-57150"/>
            <a:ext cx="5072182" cy="3106712"/>
          </a:xfrm>
          <a:custGeom>
            <a:avLst/>
            <a:gdLst/>
            <a:ahLst/>
            <a:cxnLst/>
            <a:rect l="l" t="t" r="r" b="b"/>
            <a:pathLst>
              <a:path w="5072182" h="3106712">
                <a:moveTo>
                  <a:pt x="5072182" y="3106712"/>
                </a:moveTo>
                <a:lnTo>
                  <a:pt x="0" y="3106712"/>
                </a:lnTo>
                <a:lnTo>
                  <a:pt x="0" y="0"/>
                </a:lnTo>
                <a:lnTo>
                  <a:pt x="5072182" y="0"/>
                </a:lnTo>
                <a:lnTo>
                  <a:pt x="5072182" y="3106712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82" b="-82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F86BA9C-C59B-AE79-E08B-887766FFEB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8" y="9686"/>
            <a:ext cx="6452326" cy="147621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0A3FBD4-F700-0716-668B-3BC000D2B7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47900"/>
            <a:ext cx="8458200" cy="56388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2C2440C-CD39-0B37-3EEF-3B26D5D2B1BB}"/>
              </a:ext>
            </a:extLst>
          </p:cNvPr>
          <p:cNvSpPr txBox="1"/>
          <p:nvPr/>
        </p:nvSpPr>
        <p:spPr>
          <a:xfrm>
            <a:off x="8991600" y="0"/>
            <a:ext cx="6705600" cy="8525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/>
              <a:t>BurtonSoftware.AI</a:t>
            </a:r>
            <a:endParaRPr lang="en-US" altLang="zh-TW" sz="2400" b="1" dirty="0">
              <a:latin typeface="DengXian" panose="02010600030101010101" pitchFamily="2" charset="-122"/>
              <a:ea typeface="DengXian" panose="02010600030101010101" pitchFamily="2" charset="-122"/>
            </a:endParaRPr>
          </a:p>
          <a:p>
            <a:r>
              <a:rPr sz="2000" b="1"/>
              <a:t>5分钟汇报简版</a:t>
            </a:r>
          </a:p>
          <a:p/>
          <a:p>
            <a:r>
              <a:rPr sz="1800"/>
              <a:t>1. 公司定位与市场窗口</a:t>
            </a:r>
          </a:p>
          <a:p>
            <a:r>
              <a:rPr sz="1800"/>
              <a:t>2. 客户痛点</a:t>
            </a:r>
          </a:p>
          <a:p>
            <a:r>
              <a:rPr sz="1800"/>
              <a:t>3. 解决方案与平台架构</a:t>
            </a:r>
          </a:p>
          <a:p>
            <a:r>
              <a:rPr sz="1800"/>
              <a:t>4. 客户价值、竞争优势与下一步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9EBB3B0-1655-79A5-2A27-F0EBA9A863A4}"/>
              </a:ext>
            </a:extLst>
          </p:cNvPr>
          <p:cNvSpPr txBox="1"/>
          <p:nvPr/>
        </p:nvSpPr>
        <p:spPr>
          <a:xfrm>
            <a:off x="7162800" y="8115300"/>
            <a:ext cx="16344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/>
              <a:t>Page 1 of 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C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0" y="9496302"/>
            <a:ext cx="18288000" cy="790698"/>
          </a:xfrm>
          <a:custGeom>
            <a:avLst/>
            <a:gdLst/>
            <a:ahLst/>
            <a:cxnLst/>
            <a:rect l="l" t="t" r="r" b="b"/>
            <a:pathLst>
              <a:path w="18913720" h="958298">
                <a:moveTo>
                  <a:pt x="0" y="0"/>
                </a:moveTo>
                <a:lnTo>
                  <a:pt x="18913720" y="0"/>
                </a:lnTo>
                <a:lnTo>
                  <a:pt x="18913720" y="958298"/>
                </a:lnTo>
                <a:lnTo>
                  <a:pt x="0" y="9582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80076" y="2339490"/>
            <a:ext cx="1047855" cy="708612"/>
          </a:xfrm>
          <a:custGeom>
            <a:avLst/>
            <a:gdLst/>
            <a:ahLst/>
            <a:cxnLst/>
            <a:rect l="l" t="t" r="r" b="b"/>
            <a:pathLst>
              <a:path w="1047855" h="708612">
                <a:moveTo>
                  <a:pt x="0" y="0"/>
                </a:moveTo>
                <a:lnTo>
                  <a:pt x="1047855" y="0"/>
                </a:lnTo>
                <a:lnTo>
                  <a:pt x="1047855" y="708612"/>
                </a:lnTo>
                <a:lnTo>
                  <a:pt x="0" y="7086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2" r="-4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H="1">
            <a:off x="12496800" y="342900"/>
            <a:ext cx="1047855" cy="708612"/>
          </a:xfrm>
          <a:custGeom>
            <a:avLst/>
            <a:gdLst/>
            <a:ahLst/>
            <a:cxnLst/>
            <a:rect l="l" t="t" r="r" b="b"/>
            <a:pathLst>
              <a:path w="1047855" h="708612">
                <a:moveTo>
                  <a:pt x="1047855" y="0"/>
                </a:moveTo>
                <a:lnTo>
                  <a:pt x="0" y="0"/>
                </a:lnTo>
                <a:lnTo>
                  <a:pt x="0" y="708612"/>
                </a:lnTo>
                <a:lnTo>
                  <a:pt x="1047855" y="708612"/>
                </a:lnTo>
                <a:lnTo>
                  <a:pt x="1047855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2" r="-4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-5400000">
            <a:off x="894088" y="3639812"/>
            <a:ext cx="849033" cy="1418009"/>
          </a:xfrm>
          <a:custGeom>
            <a:avLst/>
            <a:gdLst/>
            <a:ahLst/>
            <a:cxnLst/>
            <a:rect l="l" t="t" r="r" b="b"/>
            <a:pathLst>
              <a:path w="849033" h="1418009">
                <a:moveTo>
                  <a:pt x="0" y="0"/>
                </a:moveTo>
                <a:lnTo>
                  <a:pt x="849033" y="0"/>
                </a:lnTo>
                <a:lnTo>
                  <a:pt x="849033" y="1418009"/>
                </a:lnTo>
                <a:lnTo>
                  <a:pt x="0" y="14180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440" r="-44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5400000">
            <a:off x="15295888" y="3258812"/>
            <a:ext cx="849033" cy="1418009"/>
          </a:xfrm>
          <a:custGeom>
            <a:avLst/>
            <a:gdLst/>
            <a:ahLst/>
            <a:cxnLst/>
            <a:rect l="l" t="t" r="r" b="b"/>
            <a:pathLst>
              <a:path w="849033" h="1418009">
                <a:moveTo>
                  <a:pt x="0" y="0"/>
                </a:moveTo>
                <a:lnTo>
                  <a:pt x="849033" y="0"/>
                </a:lnTo>
                <a:lnTo>
                  <a:pt x="849033" y="1418009"/>
                </a:lnTo>
                <a:lnTo>
                  <a:pt x="0" y="14180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440" r="-440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70022FE-B772-354F-F413-37E315AE84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66700"/>
            <a:ext cx="5918200" cy="92202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1C3D13B-DFBB-6E02-D958-677070212A2C}"/>
              </a:ext>
            </a:extLst>
          </p:cNvPr>
          <p:cNvSpPr txBox="1"/>
          <p:nvPr/>
        </p:nvSpPr>
        <p:spPr>
          <a:xfrm>
            <a:off x="8458200" y="266700"/>
            <a:ext cx="4800600" cy="6245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sz="2200" b="1"/>
              <a:t>客户价值与核心优势</a:t>
            </a:r>
            <a:endParaRPr lang="en-US" sz="24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r>
              <a:rPr sz="1800" b="1"/>
              <a:t>客户价值：</a:t>
            </a:r>
          </a:p>
          <a:p>
            <a:r>
              <a:rPr sz="1800" b="1"/>
              <a:t>1. 提高运营效率</a:t>
            </a:r>
          </a:p>
          <a:p>
            <a:r>
              <a:rPr sz="1800"/>
              <a:t>自动订单处理，减少人工操作</a:t>
            </a:r>
          </a:p>
          <a:p/>
          <a:p>
            <a:r>
              <a:rPr sz="1800" b="1"/>
              <a:t>2. 降低运营成本</a:t>
            </a:r>
          </a:p>
          <a:p>
            <a:r>
              <a:rPr sz="1800"/>
              <a:t>库存优化，仓储效率提升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8D1163-7094-57EB-6379-3059778F966B}"/>
              </a:ext>
            </a:extLst>
          </p:cNvPr>
          <p:cNvSpPr txBox="1"/>
          <p:nvPr/>
        </p:nvSpPr>
        <p:spPr>
          <a:xfrm>
            <a:off x="11353800" y="2781300"/>
            <a:ext cx="3581400" cy="6711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sz="1800" b="1"/>
              <a:t>3. 实时数据与供应链透明化</a:t>
            </a:r>
            <a:endParaRPr lang="en-US" sz="2400" kern="100" dirty="0">
              <a:highlight>
                <a:srgbClr val="FFFF00"/>
              </a:highlight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r>
              <a:rPr sz="1800"/>
              <a:t>可实时查看销售、库存、利润与物流状态</a:t>
            </a:r>
          </a:p>
          <a:p/>
          <a:p>
            <a:r>
              <a:rPr sz="1800" b="1"/>
              <a:t>核心优势 / 强佐证：</a:t>
            </a:r>
          </a:p>
          <a:p>
            <a:r>
              <a:rPr sz="1800"/>
              <a:t>• 20+ 年供应链系统经验</a:t>
            </a:r>
          </a:p>
          <a:p>
            <a:r>
              <a:rPr sz="1800"/>
              <a:t>• 15 项国家级软件著作权</a:t>
            </a:r>
          </a:p>
          <a:p>
            <a:r>
              <a:rPr sz="1800"/>
              <a:t>• AI + RFID 差异化能力</a:t>
            </a:r>
          </a:p>
          <a:p>
            <a:r>
              <a:rPr sz="1800"/>
              <a:t>• 电商、仓储、EDI、财务一体化平台</a:t>
            </a:r>
          </a:p>
        </p:txBody>
      </p:sp>
      <p:grpSp>
        <p:nvGrpSpPr>
          <p:cNvPr id="17" name="Group 10">
            <a:extLst>
              <a:ext uri="{FF2B5EF4-FFF2-40B4-BE49-F238E27FC236}">
                <a16:creationId xmlns:a16="http://schemas.microsoft.com/office/drawing/2014/main" id="{069795C8-4FF6-7C4A-50CF-0E72F85161EC}"/>
              </a:ext>
            </a:extLst>
          </p:cNvPr>
          <p:cNvGrpSpPr/>
          <p:nvPr/>
        </p:nvGrpSpPr>
        <p:grpSpPr>
          <a:xfrm>
            <a:off x="13716000" y="4686300"/>
            <a:ext cx="4343400" cy="4191000"/>
            <a:chOff x="0" y="0"/>
            <a:chExt cx="817139" cy="905097"/>
          </a:xfrm>
        </p:grpSpPr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BC4E80B4-7A03-675F-E0B0-3C678524A655}"/>
                </a:ext>
              </a:extLst>
            </p:cNvPr>
            <p:cNvSpPr/>
            <p:nvPr/>
          </p:nvSpPr>
          <p:spPr>
            <a:xfrm>
              <a:off x="0" y="0"/>
              <a:ext cx="817139" cy="905097"/>
            </a:xfrm>
            <a:custGeom>
              <a:avLst/>
              <a:gdLst/>
              <a:ahLst/>
              <a:cxnLst/>
              <a:rect l="l" t="t" r="r" b="b"/>
              <a:pathLst>
                <a:path w="817139" h="905097">
                  <a:moveTo>
                    <a:pt x="33166" y="0"/>
                  </a:moveTo>
                  <a:lnTo>
                    <a:pt x="783973" y="0"/>
                  </a:lnTo>
                  <a:cubicBezTo>
                    <a:pt x="792769" y="0"/>
                    <a:pt x="801205" y="3494"/>
                    <a:pt x="807425" y="9714"/>
                  </a:cubicBezTo>
                  <a:cubicBezTo>
                    <a:pt x="813645" y="15934"/>
                    <a:pt x="817139" y="24370"/>
                    <a:pt x="817139" y="33166"/>
                  </a:cubicBezTo>
                  <a:lnTo>
                    <a:pt x="817139" y="871931"/>
                  </a:lnTo>
                  <a:cubicBezTo>
                    <a:pt x="817139" y="890248"/>
                    <a:pt x="802290" y="905097"/>
                    <a:pt x="783973" y="905097"/>
                  </a:cubicBezTo>
                  <a:lnTo>
                    <a:pt x="33166" y="905097"/>
                  </a:lnTo>
                  <a:cubicBezTo>
                    <a:pt x="24370" y="905097"/>
                    <a:pt x="15934" y="901603"/>
                    <a:pt x="9714" y="895383"/>
                  </a:cubicBezTo>
                  <a:cubicBezTo>
                    <a:pt x="3494" y="889163"/>
                    <a:pt x="0" y="880727"/>
                    <a:pt x="0" y="871931"/>
                  </a:cubicBezTo>
                  <a:lnTo>
                    <a:pt x="0" y="33166"/>
                  </a:lnTo>
                  <a:cubicBezTo>
                    <a:pt x="0" y="24370"/>
                    <a:pt x="3494" y="15934"/>
                    <a:pt x="9714" y="9714"/>
                  </a:cubicBezTo>
                  <a:cubicBezTo>
                    <a:pt x="15934" y="3494"/>
                    <a:pt x="24370" y="0"/>
                    <a:pt x="33166" y="0"/>
                  </a:cubicBezTo>
                  <a:close/>
                </a:path>
              </a:pathLst>
            </a:custGeom>
            <a:blipFill>
              <a:blip r:embed="rId6"/>
              <a:stretch>
                <a:fillRect l="-5382" r="-538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756C6979-4691-AD02-C3FE-474B197EBE63}"/>
              </a:ext>
            </a:extLst>
          </p:cNvPr>
          <p:cNvSpPr txBox="1"/>
          <p:nvPr/>
        </p:nvSpPr>
        <p:spPr>
          <a:xfrm>
            <a:off x="8763000" y="9105900"/>
            <a:ext cx="152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/>
              <a:t>Page 6 of 7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C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005295" y="8068103"/>
            <a:ext cx="8282705" cy="2218897"/>
          </a:xfrm>
          <a:custGeom>
            <a:avLst/>
            <a:gdLst/>
            <a:ahLst/>
            <a:cxnLst/>
            <a:rect l="l" t="t" r="r" b="b"/>
            <a:pathLst>
              <a:path w="8282705" h="2218897">
                <a:moveTo>
                  <a:pt x="0" y="0"/>
                </a:moveTo>
                <a:lnTo>
                  <a:pt x="8282705" y="0"/>
                </a:lnTo>
                <a:lnTo>
                  <a:pt x="8282705" y="2218897"/>
                </a:lnTo>
                <a:lnTo>
                  <a:pt x="0" y="22188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flipV="1">
            <a:off x="0" y="8039099"/>
            <a:ext cx="13182600" cy="2247899"/>
          </a:xfrm>
          <a:custGeom>
            <a:avLst/>
            <a:gdLst/>
            <a:ahLst/>
            <a:cxnLst/>
            <a:rect l="l" t="t" r="r" b="b"/>
            <a:pathLst>
              <a:path w="14601562" h="2701289">
                <a:moveTo>
                  <a:pt x="0" y="2701289"/>
                </a:moveTo>
                <a:lnTo>
                  <a:pt x="14601562" y="2701289"/>
                </a:lnTo>
                <a:lnTo>
                  <a:pt x="14601562" y="0"/>
                </a:lnTo>
                <a:lnTo>
                  <a:pt x="0" y="0"/>
                </a:lnTo>
                <a:lnTo>
                  <a:pt x="0" y="270128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69" b="-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flipH="1" flipV="1">
            <a:off x="13686367" y="-57150"/>
            <a:ext cx="4601633" cy="2914650"/>
          </a:xfrm>
          <a:custGeom>
            <a:avLst/>
            <a:gdLst/>
            <a:ahLst/>
            <a:cxnLst/>
            <a:rect l="l" t="t" r="r" b="b"/>
            <a:pathLst>
              <a:path w="5072182" h="3106712">
                <a:moveTo>
                  <a:pt x="5072182" y="3106712"/>
                </a:moveTo>
                <a:lnTo>
                  <a:pt x="0" y="3106712"/>
                </a:lnTo>
                <a:lnTo>
                  <a:pt x="0" y="0"/>
                </a:lnTo>
                <a:lnTo>
                  <a:pt x="5072182" y="0"/>
                </a:lnTo>
                <a:lnTo>
                  <a:pt x="5072182" y="3106712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82" b="-8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15621000" y="9234914"/>
            <a:ext cx="1555764" cy="1052086"/>
          </a:xfrm>
          <a:custGeom>
            <a:avLst/>
            <a:gdLst/>
            <a:ahLst/>
            <a:cxnLst/>
            <a:rect l="l" t="t" r="r" b="b"/>
            <a:pathLst>
              <a:path w="1555764" h="1052086">
                <a:moveTo>
                  <a:pt x="1555764" y="0"/>
                </a:moveTo>
                <a:lnTo>
                  <a:pt x="0" y="0"/>
                </a:lnTo>
                <a:lnTo>
                  <a:pt x="0" y="1052086"/>
                </a:lnTo>
                <a:lnTo>
                  <a:pt x="1555764" y="1052086"/>
                </a:lnTo>
                <a:lnTo>
                  <a:pt x="155576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42" b="-4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-5400000">
            <a:off x="1673910" y="6288268"/>
            <a:ext cx="909106" cy="1518341"/>
          </a:xfrm>
          <a:custGeom>
            <a:avLst/>
            <a:gdLst/>
            <a:ahLst/>
            <a:cxnLst/>
            <a:rect l="l" t="t" r="r" b="b"/>
            <a:pathLst>
              <a:path w="909106" h="1518341">
                <a:moveTo>
                  <a:pt x="0" y="0"/>
                </a:moveTo>
                <a:lnTo>
                  <a:pt x="909106" y="0"/>
                </a:lnTo>
                <a:lnTo>
                  <a:pt x="909106" y="1518341"/>
                </a:lnTo>
                <a:lnTo>
                  <a:pt x="0" y="1518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104" r="-104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A4FF11-9BA0-6504-6308-9E56AC767C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90500"/>
            <a:ext cx="9029700" cy="60198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16DFA47-7349-023D-52F1-D188BBBE0031}"/>
              </a:ext>
            </a:extLst>
          </p:cNvPr>
          <p:cNvSpPr txBox="1"/>
          <p:nvPr/>
        </p:nvSpPr>
        <p:spPr>
          <a:xfrm>
            <a:off x="9677400" y="0"/>
            <a:ext cx="7772400" cy="830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200" b="1"/>
              <a:t>建议决策与后续举措</a:t>
            </a:r>
          </a:p>
          <a:p/>
          <a:p>
            <a:r>
              <a:rPr sz="1800" b="1"/>
              <a:t>建议决策：</a:t>
            </a:r>
          </a:p>
          <a:p>
            <a:r>
              <a:rPr sz="1800"/>
              <a:t>• 进入下一阶段产品与商务验证</a:t>
            </a:r>
          </a:p>
          <a:p>
            <a:r>
              <a:rPr sz="1800"/>
              <a:t>• 重点验证平台一体化能力与 AI 应用落地</a:t>
            </a:r>
          </a:p>
          <a:p/>
          <a:p>
            <a:r>
              <a:rPr sz="1800" b="1"/>
              <a:t>后续举措：</a:t>
            </a:r>
          </a:p>
          <a:p>
            <a:r>
              <a:rPr sz="1800"/>
              <a:t>• 安排深度 Demo 与典型业务流程 walkthrough</a:t>
            </a:r>
          </a:p>
          <a:p>
            <a:r>
              <a:rPr sz="1800"/>
              <a:t>• 明确首批试点场景与目标客户</a:t>
            </a:r>
          </a:p>
          <a:p>
            <a:r>
              <a:rPr sz="1800"/>
              <a:t>• 梳理接口清单、实施周期与资源投入</a:t>
            </a:r>
          </a:p>
          <a:p>
            <a:r>
              <a:rPr sz="1800"/>
              <a:t>• 形成 PoC / 合作推进计划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F21215-D7DC-BCD4-4798-F120174977D5}"/>
              </a:ext>
            </a:extLst>
          </p:cNvPr>
          <p:cNvSpPr txBox="1"/>
          <p:nvPr/>
        </p:nvSpPr>
        <p:spPr>
          <a:xfrm>
            <a:off x="3124200" y="6286500"/>
            <a:ext cx="54864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Prepared By : </a:t>
            </a:r>
            <a:r>
              <a:rPr lang="en-US" sz="2400" b="1" dirty="0" err="1"/>
              <a:t>BurtonSoftware.Ai</a:t>
            </a:r>
            <a:endParaRPr lang="en-US" sz="2400" b="1" dirty="0"/>
          </a:p>
          <a:p>
            <a:endParaRPr lang="en-US" sz="2400" b="1" dirty="0"/>
          </a:p>
          <a:p>
            <a:r>
              <a:rPr lang="en-US" sz="2400" b="1" dirty="0"/>
              <a:t>Email: </a:t>
            </a:r>
            <a:r>
              <a:rPr lang="en-US" sz="2400" b="1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info@burtonsoftware.ai</a:t>
            </a:r>
            <a:r>
              <a:rPr lang="en-US" sz="2400" b="1" dirty="0"/>
              <a:t> </a:t>
            </a:r>
          </a:p>
          <a:p>
            <a:endParaRPr lang="en-US" sz="2400" b="1" dirty="0"/>
          </a:p>
          <a:p>
            <a:r>
              <a:rPr lang="en-US" sz="2400" b="1" dirty="0"/>
              <a:t>Website: www.burtonsoftware.ai</a:t>
            </a:r>
            <a:endParaRPr lang="en-US" b="1" dirty="0"/>
          </a:p>
        </p:txBody>
      </p:sp>
      <p:sp>
        <p:nvSpPr>
          <p:cNvPr id="13" name="Freeform 4">
            <a:extLst>
              <a:ext uri="{FF2B5EF4-FFF2-40B4-BE49-F238E27FC236}">
                <a16:creationId xmlns:a16="http://schemas.microsoft.com/office/drawing/2014/main" id="{236D190A-6A69-4E83-DC55-1A410222BE2C}"/>
              </a:ext>
            </a:extLst>
          </p:cNvPr>
          <p:cNvSpPr/>
          <p:nvPr/>
        </p:nvSpPr>
        <p:spPr>
          <a:xfrm>
            <a:off x="609601" y="7658100"/>
            <a:ext cx="2514600" cy="609600"/>
          </a:xfrm>
          <a:custGeom>
            <a:avLst/>
            <a:gdLst/>
            <a:ahLst/>
            <a:cxnLst/>
            <a:rect l="l" t="t" r="r" b="b"/>
            <a:pathLst>
              <a:path w="1095504" h="1140142">
                <a:moveTo>
                  <a:pt x="89341" y="0"/>
                </a:moveTo>
                <a:lnTo>
                  <a:pt x="1006164" y="0"/>
                </a:lnTo>
                <a:cubicBezTo>
                  <a:pt x="1055505" y="0"/>
                  <a:pt x="1095504" y="39999"/>
                  <a:pt x="1095504" y="89341"/>
                </a:cubicBezTo>
                <a:lnTo>
                  <a:pt x="1095504" y="1050801"/>
                </a:lnTo>
                <a:cubicBezTo>
                  <a:pt x="1095504" y="1100143"/>
                  <a:pt x="1055505" y="1140142"/>
                  <a:pt x="1006164" y="1140142"/>
                </a:cubicBezTo>
                <a:lnTo>
                  <a:pt x="89341" y="1140142"/>
                </a:lnTo>
                <a:cubicBezTo>
                  <a:pt x="39999" y="1140142"/>
                  <a:pt x="0" y="1100143"/>
                  <a:pt x="0" y="1050801"/>
                </a:cubicBezTo>
                <a:lnTo>
                  <a:pt x="0" y="89341"/>
                </a:lnTo>
                <a:cubicBezTo>
                  <a:pt x="0" y="39999"/>
                  <a:pt x="39999" y="0"/>
                  <a:pt x="89341" y="0"/>
                </a:cubicBezTo>
                <a:close/>
              </a:path>
            </a:pathLst>
          </a:custGeom>
          <a:solidFill>
            <a:srgbClr val="FFB340"/>
          </a:solidFill>
        </p:spPr>
        <p:txBody>
          <a:bodyPr wrap="square"/>
          <a:lstStyle/>
          <a:p>
            <a:r>
              <a:rPr sz="2200" b="1"/>
              <a:t>Q&amp;A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2C77863-FCD3-BB71-D733-440D5D60A2D3}"/>
              </a:ext>
            </a:extLst>
          </p:cNvPr>
          <p:cNvSpPr txBox="1"/>
          <p:nvPr/>
        </p:nvSpPr>
        <p:spPr>
          <a:xfrm>
            <a:off x="7620000" y="7962900"/>
            <a:ext cx="152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/>
              <a:t>Page 7 of 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C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293" y="3009900"/>
            <a:ext cx="10895308" cy="6400800"/>
          </a:xfrm>
          <a:custGeom>
            <a:avLst/>
            <a:gdLst/>
            <a:ahLst/>
            <a:cxnLst/>
            <a:rect l="l" t="t" r="r" b="b"/>
            <a:pathLst>
              <a:path w="12336705" h="5456152">
                <a:moveTo>
                  <a:pt x="0" y="0"/>
                </a:moveTo>
                <a:lnTo>
                  <a:pt x="12336705" y="0"/>
                </a:lnTo>
                <a:lnTo>
                  <a:pt x="12336705" y="5456152"/>
                </a:lnTo>
                <a:lnTo>
                  <a:pt x="0" y="54561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371600" y="1943100"/>
            <a:ext cx="7854492" cy="979371"/>
          </a:xfrm>
          <a:prstGeom prst="rect">
            <a:avLst/>
          </a:prstGeom>
        </p:spPr>
        <p:txBody>
          <a:bodyPr lIns="0" tIns="0" rIns="0" bIns="0" rtlCol="0" anchor="t" wrap="square">
            <a:spAutoFit/>
          </a:bodyPr>
          <a:lstStyle/>
          <a:p>
            <a:pPr algn="ctr">
              <a:lnSpc>
                <a:spcPts val="9249"/>
              </a:lnSpc>
            </a:pPr>
            <a:r>
              <a:rPr sz="2400" b="1"/>
              <a:t>公司介绍与市场机会</a:t>
            </a:r>
            <a:endParaRPr lang="en-US" sz="19900" b="1" dirty="0">
              <a:solidFill>
                <a:srgbClr val="000000"/>
              </a:solidFill>
              <a:latin typeface="Bernoru"/>
              <a:ea typeface="Bernoru"/>
              <a:cs typeface="Bernoru"/>
              <a:sym typeface="Bernoru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752600" y="3619500"/>
            <a:ext cx="7721931" cy="5570756"/>
          </a:xfrm>
          <a:prstGeom prst="rect">
            <a:avLst/>
          </a:prstGeom>
        </p:spPr>
        <p:txBody>
          <a:bodyPr lIns="0" tIns="0" rIns="0" bIns="0" rtlCol="0" anchor="t" wrap="square">
            <a:spAutoFit/>
          </a:bodyPr>
          <a:lstStyle/>
          <a:p>
            <a:r>
              <a:rPr sz="1800"/>
              <a:t>BurtonSoftware.AI 是面向跨境电商与 3PL 物流的 AI 供应链 SaaS 平台，具备 20+ 年 ERP 与供应链系统开发经验。</a:t>
            </a:r>
            <a:endParaRPr lang="en-US" altLang="zh-CN" sz="2000" b="1" dirty="0">
              <a:latin typeface="DengXian" panose="02010600030101010101" pitchFamily="2" charset="-122"/>
              <a:ea typeface="DengXian" panose="02010600030101010101" pitchFamily="2" charset="-122"/>
            </a:endParaRPr>
          </a:p>
          <a:p/>
          <a:p>
            <a:r>
              <a:rPr sz="1800" b="1"/>
              <a:t>核心能力：</a:t>
            </a:r>
          </a:p>
          <a:p>
            <a:r>
              <a:rPr sz="1800"/>
              <a:t>• 打通 Amazon / Shopify / TikTok 等电商平台与 EDI、WMS、ERP、财务系统</a:t>
            </a:r>
          </a:p>
          <a:p>
            <a:r>
              <a:rPr sz="1800"/>
              <a:t>• 通过 AI + SaaS + API + RFID，提供统一的全球供应链数字基础设施</a:t>
            </a:r>
          </a:p>
          <a:p/>
          <a:p>
            <a:r>
              <a:rPr sz="1800" b="1"/>
              <a:t>市场窗口：</a:t>
            </a:r>
          </a:p>
          <a:p>
            <a:r>
              <a:rPr sz="1800"/>
              <a:t>• 全球 ERP 市场 2024 年约 650 亿美元，2030 年预计超过 1200 亿美元</a:t>
            </a:r>
          </a:p>
          <a:p>
            <a:r>
              <a:rPr sz="1800"/>
              <a:t>• 增长由跨境电商、数字化转型、AI 与自动化仓储共同驱动</a:t>
            </a:r>
          </a:p>
        </p:txBody>
      </p:sp>
      <p:sp>
        <p:nvSpPr>
          <p:cNvPr id="7" name="Freeform 7"/>
          <p:cNvSpPr/>
          <p:nvPr/>
        </p:nvSpPr>
        <p:spPr>
          <a:xfrm rot="-5400000">
            <a:off x="9236469" y="2459966"/>
            <a:ext cx="671584" cy="1121644"/>
          </a:xfrm>
          <a:custGeom>
            <a:avLst/>
            <a:gdLst/>
            <a:ahLst/>
            <a:cxnLst/>
            <a:rect l="l" t="t" r="r" b="b"/>
            <a:pathLst>
              <a:path w="671584" h="1121644">
                <a:moveTo>
                  <a:pt x="0" y="0"/>
                </a:moveTo>
                <a:lnTo>
                  <a:pt x="671584" y="0"/>
                </a:lnTo>
                <a:lnTo>
                  <a:pt x="671584" y="1121644"/>
                </a:lnTo>
                <a:lnTo>
                  <a:pt x="0" y="11216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245" r="-24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flipH="1" flipV="1">
            <a:off x="13502326" y="-57150"/>
            <a:ext cx="5256223" cy="3219437"/>
          </a:xfrm>
          <a:custGeom>
            <a:avLst/>
            <a:gdLst/>
            <a:ahLst/>
            <a:cxnLst/>
            <a:rect l="l" t="t" r="r" b="b"/>
            <a:pathLst>
              <a:path w="5256223" h="3219437">
                <a:moveTo>
                  <a:pt x="5256223" y="3219437"/>
                </a:moveTo>
                <a:lnTo>
                  <a:pt x="0" y="3219437"/>
                </a:lnTo>
                <a:lnTo>
                  <a:pt x="0" y="0"/>
                </a:lnTo>
                <a:lnTo>
                  <a:pt x="5256223" y="0"/>
                </a:lnTo>
                <a:lnTo>
                  <a:pt x="5256223" y="3219437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05" r="-10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6130438" y="8333839"/>
            <a:ext cx="1350201" cy="913073"/>
          </a:xfrm>
          <a:custGeom>
            <a:avLst/>
            <a:gdLst/>
            <a:ahLst/>
            <a:cxnLst/>
            <a:rect l="l" t="t" r="r" b="b"/>
            <a:pathLst>
              <a:path w="1350201" h="913073">
                <a:moveTo>
                  <a:pt x="0" y="0"/>
                </a:moveTo>
                <a:lnTo>
                  <a:pt x="1350201" y="0"/>
                </a:lnTo>
                <a:lnTo>
                  <a:pt x="1350201" y="913073"/>
                </a:lnTo>
                <a:lnTo>
                  <a:pt x="0" y="9130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4" r="-14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3D2B252-D762-E146-0D25-49166EB3F2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3390900"/>
            <a:ext cx="7200900" cy="48006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2C8C9FD-0E0D-387E-A1B3-42858722D2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8" y="9686"/>
            <a:ext cx="6452326" cy="147621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BB0C18C-4FFD-002A-7F43-63E14EA79FDF}"/>
              </a:ext>
            </a:extLst>
          </p:cNvPr>
          <p:cNvSpPr txBox="1"/>
          <p:nvPr/>
        </p:nvSpPr>
        <p:spPr>
          <a:xfrm>
            <a:off x="9677400" y="8724900"/>
            <a:ext cx="17868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/>
              <a:t>Page 2 of 7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C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610600" y="266700"/>
            <a:ext cx="8610600" cy="9296400"/>
          </a:xfrm>
          <a:custGeom>
            <a:avLst/>
            <a:gdLst/>
            <a:ahLst/>
            <a:cxnLst/>
            <a:rect l="l" t="t" r="r" b="b"/>
            <a:pathLst>
              <a:path w="18542122" h="4101373">
                <a:moveTo>
                  <a:pt x="0" y="0"/>
                </a:moveTo>
                <a:lnTo>
                  <a:pt x="18542122" y="0"/>
                </a:lnTo>
                <a:lnTo>
                  <a:pt x="18542122" y="4101373"/>
                </a:lnTo>
                <a:lnTo>
                  <a:pt x="0" y="41013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Freeform 5"/>
          <p:cNvSpPr/>
          <p:nvPr/>
        </p:nvSpPr>
        <p:spPr>
          <a:xfrm flipH="1" flipV="1">
            <a:off x="13502326" y="-57150"/>
            <a:ext cx="5256223" cy="3219437"/>
          </a:xfrm>
          <a:custGeom>
            <a:avLst/>
            <a:gdLst/>
            <a:ahLst/>
            <a:cxnLst/>
            <a:rect l="l" t="t" r="r" b="b"/>
            <a:pathLst>
              <a:path w="5256223" h="3219437">
                <a:moveTo>
                  <a:pt x="5256223" y="3219437"/>
                </a:moveTo>
                <a:lnTo>
                  <a:pt x="0" y="3219437"/>
                </a:lnTo>
                <a:lnTo>
                  <a:pt x="0" y="0"/>
                </a:lnTo>
                <a:lnTo>
                  <a:pt x="5256223" y="0"/>
                </a:lnTo>
                <a:lnTo>
                  <a:pt x="5256223" y="3219437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05" r="-10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9220200" y="1181100"/>
            <a:ext cx="4572000" cy="71404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sz="2200" b="1"/>
              <a:t>客户痛点：系统碎片化导致效率与成本问题</a:t>
            </a:r>
            <a:endParaRPr lang="en-US" altLang="zh-CN" sz="3200" b="1" dirty="0">
              <a:highlight>
                <a:srgbClr val="FFFF00"/>
              </a:highlight>
              <a:latin typeface="DengXian" panose="02010600030101010101" pitchFamily="2" charset="-122"/>
              <a:ea typeface="DengXian" panose="02010600030101010101" pitchFamily="2" charset="-122"/>
            </a:endParaRPr>
          </a:p>
          <a:p/>
          <a:p>
            <a:r>
              <a:rPr sz="1800" b="1"/>
              <a:t>典型现状：</a:t>
            </a:r>
          </a:p>
          <a:p>
            <a:r>
              <a:rPr sz="1800"/>
              <a:t>电商平台  Amazon / Shopify</a:t>
            </a:r>
          </a:p>
          <a:p>
            <a:r>
              <a:rPr sz="1800"/>
              <a:t>仓储系统  WMS</a:t>
            </a:r>
          </a:p>
          <a:p>
            <a:r>
              <a:rPr sz="1800"/>
              <a:t>ERP 系统  企业管理</a:t>
            </a:r>
          </a:p>
          <a:p>
            <a:r>
              <a:rPr sz="1800"/>
              <a:t>EDI / API 系统  零售对接</a:t>
            </a:r>
          </a:p>
          <a:p>
            <a:r>
              <a:rPr sz="1800"/>
              <a:t>财务系统  QuickBooks / NetSuite</a:t>
            </a:r>
          </a:p>
        </p:txBody>
      </p:sp>
      <p:sp>
        <p:nvSpPr>
          <p:cNvPr id="8" name="Freeform 8"/>
          <p:cNvSpPr/>
          <p:nvPr/>
        </p:nvSpPr>
        <p:spPr>
          <a:xfrm>
            <a:off x="817026" y="1339651"/>
            <a:ext cx="1212577" cy="820005"/>
          </a:xfrm>
          <a:custGeom>
            <a:avLst/>
            <a:gdLst/>
            <a:ahLst/>
            <a:cxnLst/>
            <a:rect l="l" t="t" r="r" b="b"/>
            <a:pathLst>
              <a:path w="1212577" h="820005">
                <a:moveTo>
                  <a:pt x="0" y="0"/>
                </a:moveTo>
                <a:lnTo>
                  <a:pt x="1212577" y="0"/>
                </a:lnTo>
                <a:lnTo>
                  <a:pt x="1212577" y="820005"/>
                </a:lnTo>
                <a:lnTo>
                  <a:pt x="0" y="8200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254" b="-254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7DDCB30-DA5E-20AD-D2E8-98A0DDDFEA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876300"/>
            <a:ext cx="5969000" cy="89535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5142103-B7A5-C33E-34FD-14CB7509C5BF}"/>
              </a:ext>
            </a:extLst>
          </p:cNvPr>
          <p:cNvSpPr txBox="1"/>
          <p:nvPr/>
        </p:nvSpPr>
        <p:spPr>
          <a:xfrm>
            <a:off x="8229600" y="9715500"/>
            <a:ext cx="17106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/>
              <a:t>Page 3 of 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3BF94F-91A2-0688-801B-38DD836F0341}"/>
              </a:ext>
            </a:extLst>
          </p:cNvPr>
          <p:cNvSpPr txBox="1"/>
          <p:nvPr/>
        </p:nvSpPr>
        <p:spPr>
          <a:xfrm>
            <a:off x="13182600" y="4610100"/>
            <a:ext cx="388620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800" b="1"/>
              <a:t>主要问题：</a:t>
            </a:r>
            <a:endParaRPr lang="en-US" altLang="zh-CN" sz="2400" b="1" dirty="0">
              <a:latin typeface="DengXian" panose="02010600030101010101" pitchFamily="2" charset="-122"/>
              <a:ea typeface="DengXian" panose="02010600030101010101" pitchFamily="2" charset="-122"/>
            </a:endParaRPr>
          </a:p>
          <a:p>
            <a:r>
              <a:rPr sz="1800"/>
              <a:t>• 数据分散，无法统一视图</a:t>
            </a:r>
          </a:p>
          <a:p>
            <a:r>
              <a:rPr sz="1800"/>
              <a:t>• 多系统重复操作，人工成本高</a:t>
            </a:r>
          </a:p>
          <a:p>
            <a:r>
              <a:rPr sz="1800"/>
              <a:t>• 库存与订单信息延迟，影响履约</a:t>
            </a:r>
          </a:p>
          <a:p>
            <a:r>
              <a:rPr sz="1800"/>
              <a:t>• 跨境供应链协同复杂</a:t>
            </a:r>
          </a:p>
          <a:p/>
          <a:p>
            <a:r>
              <a:rPr sz="1800" b="1"/>
              <a:t>企业需要：</a:t>
            </a:r>
          </a:p>
          <a:p>
            <a:r>
              <a:rPr sz="1800"/>
              <a:t>• 一个统一的平台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C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9496302"/>
            <a:ext cx="18288000" cy="790698"/>
          </a:xfrm>
          <a:custGeom>
            <a:avLst/>
            <a:gdLst/>
            <a:ahLst/>
            <a:cxnLst/>
            <a:rect l="l" t="t" r="r" b="b"/>
            <a:pathLst>
              <a:path w="18913720" h="958298">
                <a:moveTo>
                  <a:pt x="0" y="0"/>
                </a:moveTo>
                <a:lnTo>
                  <a:pt x="18913720" y="0"/>
                </a:lnTo>
                <a:lnTo>
                  <a:pt x="18913720" y="958298"/>
                </a:lnTo>
                <a:lnTo>
                  <a:pt x="0" y="9582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5400000">
            <a:off x="15772475" y="-37175"/>
            <a:ext cx="1134304" cy="1894453"/>
          </a:xfrm>
          <a:custGeom>
            <a:avLst/>
            <a:gdLst/>
            <a:ahLst/>
            <a:cxnLst/>
            <a:rect l="l" t="t" r="r" b="b"/>
            <a:pathLst>
              <a:path w="1134304" h="1894453">
                <a:moveTo>
                  <a:pt x="0" y="0"/>
                </a:moveTo>
                <a:lnTo>
                  <a:pt x="1134304" y="0"/>
                </a:lnTo>
                <a:lnTo>
                  <a:pt x="1134304" y="1894453"/>
                </a:lnTo>
                <a:lnTo>
                  <a:pt x="0" y="1894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04" r="-10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6214126" y="3520954"/>
            <a:ext cx="1047855" cy="708612"/>
          </a:xfrm>
          <a:custGeom>
            <a:avLst/>
            <a:gdLst/>
            <a:ahLst/>
            <a:cxnLst/>
            <a:rect l="l" t="t" r="r" b="b"/>
            <a:pathLst>
              <a:path w="1047855" h="708612">
                <a:moveTo>
                  <a:pt x="0" y="0"/>
                </a:moveTo>
                <a:lnTo>
                  <a:pt x="1047855" y="0"/>
                </a:lnTo>
                <a:lnTo>
                  <a:pt x="1047855" y="708612"/>
                </a:lnTo>
                <a:lnTo>
                  <a:pt x="0" y="7086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42" r="-42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07E9A3A-1F25-CCBA-0EE6-4F30FF681E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52500"/>
            <a:ext cx="5257800" cy="78867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E451AE0-62FC-FC75-373A-BF9A67E83555}"/>
              </a:ext>
            </a:extLst>
          </p:cNvPr>
          <p:cNvSpPr txBox="1"/>
          <p:nvPr/>
        </p:nvSpPr>
        <p:spPr>
          <a:xfrm>
            <a:off x="1066800" y="190500"/>
            <a:ext cx="518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400" b="1"/>
              <a:t>BurtonSoftware.AI 解决方案</a:t>
            </a:r>
            <a:endParaRPr lang="en-US" sz="2800" dirty="0">
              <a:highlight>
                <a:srgbClr val="FFFF00"/>
              </a:highlight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02564EC-A969-9B4F-013B-CD459DB04BFD}"/>
              </a:ext>
            </a:extLst>
          </p:cNvPr>
          <p:cNvSpPr txBox="1"/>
          <p:nvPr/>
        </p:nvSpPr>
        <p:spPr>
          <a:xfrm>
            <a:off x="7239000" y="266700"/>
            <a:ext cx="5029200" cy="9602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800" b="1"/>
              <a:t>四大模块：</a:t>
            </a:r>
            <a:endParaRPr lang="en-US" sz="2000" dirty="0">
              <a:latin typeface="DengXian" panose="02010600030101010101" pitchFamily="2" charset="-122"/>
              <a:ea typeface="DengXian" panose="02010600030101010101" pitchFamily="2" charset="-122"/>
            </a:endParaRPr>
          </a:p>
          <a:p>
            <a:r>
              <a:rPr sz="1800" b="1"/>
              <a:t>1. 电商整合</a:t>
            </a:r>
          </a:p>
          <a:p>
            <a:r>
              <a:rPr sz="1800"/>
              <a:t>支持 Amazon / Shopify / Walmart / Nordstrom</a:t>
            </a:r>
          </a:p>
          <a:p>
            <a:r>
              <a:rPr sz="1800"/>
              <a:t>自动同步订单、库存，多平台统一管理</a:t>
            </a:r>
          </a:p>
          <a:p/>
          <a:p>
            <a:r>
              <a:rPr sz="1800" b="1"/>
              <a:t>2. 仓储管理 WMS</a:t>
            </a:r>
          </a:p>
          <a:p>
            <a:r>
              <a:rPr sz="1800"/>
              <a:t>覆盖 Inventory / Picking / Packing / Shipping</a:t>
            </a:r>
          </a:p>
          <a:p>
            <a:r>
              <a:rPr sz="1800"/>
              <a:t>实现实时库存、提升效率、减少差错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BFAACC-5E24-684D-850F-0C1A433FEC03}"/>
              </a:ext>
            </a:extLst>
          </p:cNvPr>
          <p:cNvSpPr txBox="1"/>
          <p:nvPr/>
        </p:nvSpPr>
        <p:spPr>
          <a:xfrm>
            <a:off x="11506200" y="1104900"/>
            <a:ext cx="4191000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800" b="1"/>
              <a:t>3. 零售 EDI 系统</a:t>
            </a:r>
            <a:endParaRPr lang="en-US" altLang="zh-CN" sz="2000" b="1" dirty="0">
              <a:highlight>
                <a:srgbClr val="FFFF00"/>
              </a:highlight>
              <a:latin typeface="DengXian" panose="02010600030101010101" pitchFamily="2" charset="-122"/>
              <a:ea typeface="DengXian" panose="02010600030101010101" pitchFamily="2" charset="-122"/>
            </a:endParaRPr>
          </a:p>
          <a:p>
            <a:r>
              <a:rPr sz="1800"/>
              <a:t>支持 Walmart / Target / BestBuy</a:t>
            </a:r>
          </a:p>
          <a:p>
            <a:r>
              <a:rPr sz="1800"/>
              <a:t>自动处理订单、ASN 与发票</a:t>
            </a:r>
          </a:p>
          <a:p/>
          <a:p>
            <a:r>
              <a:rPr sz="1800" b="1"/>
              <a:t>4. 财务系统整合</a:t>
            </a:r>
          </a:p>
          <a:p>
            <a:r>
              <a:rPr sz="1800"/>
              <a:t>连接 QuickBooks / Xero / NetSuite / SAP</a:t>
            </a:r>
          </a:p>
          <a:p>
            <a:r>
              <a:rPr sz="1800"/>
              <a:t>实现财务同步，在一个系统中完成闭环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DC65CFE-A6C9-C132-234E-5D1D989D510F}"/>
              </a:ext>
            </a:extLst>
          </p:cNvPr>
          <p:cNvSpPr txBox="1"/>
          <p:nvPr/>
        </p:nvSpPr>
        <p:spPr>
          <a:xfrm>
            <a:off x="6096000" y="9182100"/>
            <a:ext cx="152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/>
              <a:t>Page 4 of 7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C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/>
          <p:cNvSpPr/>
          <p:nvPr/>
        </p:nvSpPr>
        <p:spPr>
          <a:xfrm rot="5400000">
            <a:off x="-1277219" y="988247"/>
            <a:ext cx="5682425" cy="3480485"/>
          </a:xfrm>
          <a:custGeom>
            <a:avLst/>
            <a:gdLst/>
            <a:ahLst/>
            <a:cxnLst/>
            <a:rect l="l" t="t" r="r" b="b"/>
            <a:pathLst>
              <a:path w="5682425" h="3480485">
                <a:moveTo>
                  <a:pt x="0" y="0"/>
                </a:moveTo>
                <a:lnTo>
                  <a:pt x="5682425" y="0"/>
                </a:lnTo>
                <a:lnTo>
                  <a:pt x="5682425" y="3480485"/>
                </a:lnTo>
                <a:lnTo>
                  <a:pt x="0" y="34804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37" r="-3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flipH="1">
            <a:off x="9144000" y="5706186"/>
            <a:ext cx="1047855" cy="708612"/>
          </a:xfrm>
          <a:custGeom>
            <a:avLst/>
            <a:gdLst/>
            <a:ahLst/>
            <a:cxnLst/>
            <a:rect l="l" t="t" r="r" b="b"/>
            <a:pathLst>
              <a:path w="1047855" h="708612">
                <a:moveTo>
                  <a:pt x="1047855" y="0"/>
                </a:moveTo>
                <a:lnTo>
                  <a:pt x="0" y="0"/>
                </a:lnTo>
                <a:lnTo>
                  <a:pt x="0" y="708612"/>
                </a:lnTo>
                <a:lnTo>
                  <a:pt x="1047855" y="708612"/>
                </a:lnTo>
                <a:lnTo>
                  <a:pt x="1047855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2" r="-42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639D21E-57E2-8EF2-5576-F15548FADA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52500"/>
            <a:ext cx="5511800" cy="82677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FBC695A-E1BE-3309-5A11-31036CBB6AFF}"/>
              </a:ext>
            </a:extLst>
          </p:cNvPr>
          <p:cNvSpPr txBox="1"/>
          <p:nvPr/>
        </p:nvSpPr>
        <p:spPr>
          <a:xfrm>
            <a:off x="4876800" y="202636"/>
            <a:ext cx="8534400" cy="10084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zh-CN" sz="24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销售渠道</a:t>
            </a:r>
            <a:r>
              <a:rPr lang="en-US" sz="24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 / </a:t>
            </a:r>
            <a:r>
              <a:rPr lang="zh-CN" sz="24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客户渠道</a:t>
            </a:r>
            <a:endParaRPr lang="en-US" sz="24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Amazon | Shopify | Walmart | Retail</a:t>
            </a:r>
            <a:endParaRPr lang="en-US" sz="20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zh-CN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│</a:t>
            </a:r>
            <a:endParaRPr lang="en-US" sz="20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zh-CN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▼</a:t>
            </a:r>
            <a:endParaRPr lang="en-US" sz="20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BurtonSoftware.AI Platform</a:t>
            </a:r>
            <a:endParaRPr lang="en-US" sz="20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AI-Powered Omnichannel Supply Chain</a:t>
            </a:r>
            <a:endParaRPr lang="en-US" sz="20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zh-CN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│</a:t>
            </a:r>
            <a:r>
              <a:rPr lang="en-US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              </a:t>
            </a:r>
            <a:r>
              <a:rPr lang="zh-CN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│</a:t>
            </a:r>
            <a:r>
              <a:rPr lang="en-US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              </a:t>
            </a:r>
            <a:r>
              <a:rPr lang="zh-CN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│</a:t>
            </a:r>
            <a:r>
              <a:rPr lang="en-US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              </a:t>
            </a:r>
            <a:r>
              <a:rPr lang="zh-CN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│</a:t>
            </a:r>
            <a:endParaRPr lang="en-US" sz="20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zh-CN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▼</a:t>
            </a:r>
            <a:r>
              <a:rPr lang="en-US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              </a:t>
            </a:r>
            <a:r>
              <a:rPr lang="zh-CN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▼</a:t>
            </a:r>
            <a:r>
              <a:rPr lang="en-US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              </a:t>
            </a:r>
            <a:r>
              <a:rPr lang="zh-CN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▼</a:t>
            </a:r>
            <a:r>
              <a:rPr lang="en-US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              </a:t>
            </a:r>
            <a:r>
              <a:rPr lang="zh-CN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▼</a:t>
            </a:r>
            <a:endParaRPr lang="en-US" sz="20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OMS            ERP            WMS           EDI</a:t>
            </a:r>
            <a:endParaRPr lang="en-US" sz="20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zh-CN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订单管理</a:t>
            </a:r>
            <a:r>
              <a:rPr lang="en-US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       </a:t>
            </a:r>
            <a:r>
              <a:rPr lang="zh-CN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企业管理</a:t>
            </a:r>
            <a:r>
              <a:rPr lang="en-US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       </a:t>
            </a:r>
            <a:r>
              <a:rPr lang="zh-CN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仓储管理</a:t>
            </a:r>
            <a:r>
              <a:rPr lang="en-US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       </a:t>
            </a:r>
            <a:r>
              <a:rPr lang="zh-CN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零售系统</a:t>
            </a:r>
            <a:endParaRPr lang="en-US" sz="20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 </a:t>
            </a:r>
            <a:endParaRPr lang="en-US" sz="20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zh-CN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订单整合</a:t>
            </a:r>
            <a:r>
              <a:rPr lang="en-US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       </a:t>
            </a:r>
            <a:r>
              <a:rPr lang="zh-CN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财务管理</a:t>
            </a:r>
            <a:r>
              <a:rPr lang="en-US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       RFID</a:t>
            </a:r>
            <a:r>
              <a:rPr lang="zh-CN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库存</a:t>
            </a:r>
            <a:r>
              <a:rPr lang="en-US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       Walmart</a:t>
            </a:r>
            <a:endParaRPr lang="en-US" sz="20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zh-CN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多平台订单</a:t>
            </a:r>
            <a:r>
              <a:rPr lang="en-US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     </a:t>
            </a:r>
            <a:r>
              <a:rPr lang="zh-CN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成本分析</a:t>
            </a:r>
            <a:r>
              <a:rPr lang="en-US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       Picking        Target</a:t>
            </a:r>
            <a:endParaRPr lang="en-US" sz="20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zh-CN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发货管理</a:t>
            </a:r>
            <a:r>
              <a:rPr lang="en-US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       </a:t>
            </a:r>
            <a:r>
              <a:rPr lang="zh-CN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利润分析</a:t>
            </a:r>
            <a:r>
              <a:rPr lang="en-US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       Packing        BestBuy</a:t>
            </a:r>
            <a:endParaRPr lang="en-US" sz="20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 </a:t>
            </a:r>
            <a:endParaRPr lang="en-US" sz="20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zh-CN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│</a:t>
            </a:r>
            <a:endParaRPr lang="en-US" sz="20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zh-CN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▼</a:t>
            </a:r>
            <a:endParaRPr lang="en-US" sz="20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AI Data Intelligence</a:t>
            </a:r>
            <a:endParaRPr lang="en-US" sz="20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zh-CN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销售预测</a:t>
            </a:r>
            <a:r>
              <a:rPr lang="en-US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 | </a:t>
            </a:r>
            <a:r>
              <a:rPr lang="zh-CN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库存优化</a:t>
            </a:r>
            <a:r>
              <a:rPr lang="en-US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 | </a:t>
            </a:r>
            <a:r>
              <a:rPr lang="zh-CN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利润分析</a:t>
            </a:r>
            <a:endParaRPr lang="en-US" sz="20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zh-CN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│</a:t>
            </a:r>
            <a:endParaRPr lang="en-US" sz="20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zh-CN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▼</a:t>
            </a:r>
            <a:endParaRPr lang="en-US" sz="20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zh-CN" sz="2000" b="1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企业智能运营系统上层：</a:t>
            </a:r>
            <a:endParaRPr lang="en-US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09BF4BD-E25D-E7C8-62E9-6B83162CB505}"/>
              </a:ext>
            </a:extLst>
          </p:cNvPr>
          <p:cNvSpPr txBox="1"/>
          <p:nvPr/>
        </p:nvSpPr>
        <p:spPr>
          <a:xfrm>
            <a:off x="11963400" y="8267700"/>
            <a:ext cx="3505200" cy="1795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sz="1800" b="1"/>
              <a:t>上层：客户销售渠道</a:t>
            </a:r>
            <a:endParaRPr lang="en-US" sz="20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r>
              <a:rPr sz="1800" b="1"/>
              <a:t>中层：BurtonSoftware.AI 一体化平台</a:t>
            </a:r>
          </a:p>
          <a:p>
            <a:r>
              <a:rPr sz="1800"/>
              <a:t>底层：OMS / ERP / WMS / EDI 与 AI 数据智能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29D67C-6C45-7315-B6BA-AA601F08BCB8}"/>
              </a:ext>
            </a:extLst>
          </p:cNvPr>
          <p:cNvSpPr txBox="1"/>
          <p:nvPr/>
        </p:nvSpPr>
        <p:spPr>
          <a:xfrm>
            <a:off x="2971800" y="9334500"/>
            <a:ext cx="1584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/>
              <a:t>Page 5 of 7</a:t>
            </a:r>
          </a:p>
        </p:txBody>
      </p:sp>
      <p:pic>
        <p:nvPicPr>
          <p:cNvPr id="2" name="Picture 1" descr="A close-up of a computer screen&#10;&#10;AI-generated content may be incorrect.">
            <a:extLst>
              <a:ext uri="{FF2B5EF4-FFF2-40B4-BE49-F238E27FC236}">
                <a16:creationId xmlns:a16="http://schemas.microsoft.com/office/drawing/2014/main" id="{A6C50FB4-1989-047C-28A6-51EEB80EB1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1333500"/>
            <a:ext cx="5992238" cy="6705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1486</Words>
  <Application>Microsoft Office PowerPoint</Application>
  <PresentationFormat>Custom</PresentationFormat>
  <Paragraphs>245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DengXian</vt:lpstr>
      <vt:lpstr>Arial</vt:lpstr>
      <vt:lpstr>Bernoru</vt:lpstr>
      <vt:lpstr>Aptos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 Design 8.pptx</dc:title>
  <dc:creator>Sam</dc:creator>
  <cp:lastModifiedBy>Sam</cp:lastModifiedBy>
  <cp:revision>19</cp:revision>
  <cp:lastPrinted>2026-04-06T23:32:35Z</cp:lastPrinted>
  <dcterms:created xsi:type="dcterms:W3CDTF">2006-08-16T00:00:00Z</dcterms:created>
  <dcterms:modified xsi:type="dcterms:W3CDTF">2026-04-12T01:38:19Z</dcterms:modified>
  <dc:identifier>DAG2uZu_Sf8</dc:identifier>
</cp:coreProperties>
</file>